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4"/>
          <p:cNvGrpSpPr>
            <a:grpSpLocks/>
          </p:cNvGrpSpPr>
          <p:nvPr/>
        </p:nvGrpSpPr>
        <p:grpSpPr bwMode="auto">
          <a:xfrm>
            <a:off x="0" y="-30163"/>
            <a:ext cx="9067800" cy="6889751"/>
            <a:chOff x="0" y="-30477"/>
            <a:chExt cx="9067800" cy="6889273"/>
          </a:xfrm>
        </p:grpSpPr>
        <p:cxnSp>
          <p:nvCxnSpPr>
            <p:cNvPr id="5" name="Straight Connector 109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6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77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80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81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82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83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84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85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86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87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8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89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64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65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68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172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120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144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107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08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09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10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11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12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13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214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215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216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217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218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219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220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221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222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223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224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225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226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227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228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229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23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23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3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23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24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24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24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24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24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24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24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24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4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24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25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25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25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25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25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256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257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258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259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260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261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263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264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265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266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267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269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270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277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282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288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29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293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297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298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301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30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9" name="Group 93"/>
          <p:cNvGrpSpPr>
            <a:grpSpLocks/>
          </p:cNvGrpSpPr>
          <p:nvPr/>
        </p:nvGrpSpPr>
        <p:grpSpPr bwMode="auto">
          <a:xfrm>
            <a:off x="0" y="2057400"/>
            <a:ext cx="4802188" cy="2820988"/>
            <a:chOff x="0" y="2057400"/>
            <a:chExt cx="4801394" cy="2820988"/>
          </a:xfrm>
        </p:grpSpPr>
        <p:cxnSp>
          <p:nvCxnSpPr>
            <p:cNvPr id="90" name="Straight Connector 116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117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119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AB571-634F-4C49-A322-3AAC21FFB75E}" type="datetimeFigureOut">
              <a:rPr lang="ru-RU"/>
              <a:pPr>
                <a:defRPr/>
              </a:pPr>
              <a:t>29.10.2018</a:t>
            </a:fld>
            <a:endParaRPr lang="ru-RU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C29FC-2428-44CE-A57F-68084E5B76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199E7-EA1A-4E4E-B3D1-11BFE275C84F}" type="datetimeFigureOut">
              <a:rPr lang="ru-RU"/>
              <a:pPr>
                <a:defRPr/>
              </a:pPr>
              <a:t>29.10.2018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AE2A9-B25D-4CD8-BCA3-0FB7F08AAE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365E0-3A67-401A-8204-830BD548538A}" type="datetimeFigureOut">
              <a:rPr lang="ru-RU"/>
              <a:pPr>
                <a:defRPr/>
              </a:pPr>
              <a:t>29.10.2018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D6E37-EF81-4920-A497-EB8A0FD122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8FCE3-68F1-427E-9E6E-B4CD62807AFA}" type="datetimeFigureOut">
              <a:rPr lang="ru-RU"/>
              <a:pPr>
                <a:defRPr/>
              </a:pPr>
              <a:t>29.10.2018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95C63-F911-4C44-92D6-8F72A39F8A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30163"/>
            <a:ext cx="9067800" cy="4846638"/>
            <a:chOff x="1" y="-30477"/>
            <a:chExt cx="9067799" cy="4526277"/>
          </a:xfrm>
        </p:grpSpPr>
        <p:cxnSp>
          <p:nvCxnSpPr>
            <p:cNvPr id="5" name="Straight Connector 7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8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9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1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2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3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4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5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6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7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9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0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21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22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3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4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5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6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7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8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9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30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31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32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3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4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5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6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7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8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9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40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41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42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3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4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5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6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7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8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9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50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51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52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3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4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5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6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7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8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9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60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61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62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3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4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5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6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7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8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9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70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71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72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3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4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5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6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7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8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9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80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81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82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3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4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5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6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7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8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9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93"/>
          <p:cNvSpPr/>
          <p:nvPr/>
        </p:nvSpPr>
        <p:spPr>
          <a:xfrm>
            <a:off x="0" y="4311650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9" name="Straight Connector 95"/>
          <p:cNvCxnSpPr/>
          <p:nvPr/>
        </p:nvCxnSpPr>
        <p:spPr>
          <a:xfrm>
            <a:off x="0" y="438785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96"/>
          <p:cNvCxnSpPr/>
          <p:nvPr/>
        </p:nvCxnSpPr>
        <p:spPr>
          <a:xfrm>
            <a:off x="0" y="6138863"/>
            <a:ext cx="9144000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AA26F-16C4-405F-8D2C-A420E3B46954}" type="datetimeFigureOut">
              <a:rPr lang="ru-RU"/>
              <a:pPr>
                <a:defRPr/>
              </a:pPr>
              <a:t>29.10.2018</a:t>
            </a:fld>
            <a:endParaRPr lang="ru-RU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73DF3-FD04-4F3B-B38C-800011D02C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D4DBC-4CF8-4372-9EE1-B6714FFD2509}" type="datetimeFigureOut">
              <a:rPr lang="ru-RU"/>
              <a:pPr>
                <a:defRPr/>
              </a:pPr>
              <a:t>29.10.2018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3AEC1-E445-4479-ACCC-3E5F65A7E2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28A43-9C4E-441E-9B4B-EBF91D2D86E6}" type="datetimeFigureOut">
              <a:rPr lang="ru-RU"/>
              <a:pPr>
                <a:defRPr/>
              </a:pPr>
              <a:t>29.10.2018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80540-3EE7-465B-A3A5-D013EB2458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AAD60-0759-4A69-BAA2-A014B5421446}" type="datetimeFigureOut">
              <a:rPr lang="ru-RU"/>
              <a:pPr>
                <a:defRPr/>
              </a:pPr>
              <a:t>29.10.2018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CF14C-519E-4A5E-A25B-58BD40F933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5AA1A-ED12-4E6A-83C7-8BC13FEE85F6}" type="datetimeFigureOut">
              <a:rPr lang="ru-RU"/>
              <a:pPr>
                <a:defRPr/>
              </a:pPr>
              <a:t>29.10.2018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7E0D2-ED34-46AD-9133-58E8DD4F17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6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8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40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42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68918-0757-427A-A22C-06A0B8ECC7D9}" type="datetimeFigureOut">
              <a:rPr lang="ru-RU"/>
              <a:pPr>
                <a:defRPr/>
              </a:pPr>
              <a:t>29.10.2018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7004F-7FEF-49C7-AD8F-D8268FED9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2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3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34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59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CFBBA-0769-42D9-92FF-83F9AB32CD39}" type="datetimeFigureOut">
              <a:rPr lang="ru-RU"/>
              <a:pPr>
                <a:defRPr/>
              </a:pPr>
              <a:t>29.10.2018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90F6D-CF57-4482-A13B-2532BFCF71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5" y="136525"/>
            <a:ext cx="8869363" cy="658495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7E9DE1-BB37-41B9-9E81-CB17727DDD9F}" type="datetimeFigureOut">
              <a:rPr lang="ru-RU"/>
              <a:pPr>
                <a:defRPr/>
              </a:pPr>
              <a:t>29.10.2018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3" y="6311900"/>
            <a:ext cx="3482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C8CBBD-5154-4BA3-909D-E2617D191C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65" r:id="rId2"/>
    <p:sldLayoutId id="2147483673" r:id="rId3"/>
    <p:sldLayoutId id="2147483666" r:id="rId4"/>
    <p:sldLayoutId id="2147483667" r:id="rId5"/>
    <p:sldLayoutId id="2147483668" r:id="rId6"/>
    <p:sldLayoutId id="2147483669" r:id="rId7"/>
    <p:sldLayoutId id="2147483674" r:id="rId8"/>
    <p:sldLayoutId id="2147483675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ECF5F9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ECF5F9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371475"/>
            <a:ext cx="914400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Санкт-Петербургское государственное бюджетное профессиональное образовательное учреждение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«КОЛЛЕДЖ «ПЕТРОСТРОЙСЕРВИС»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789363"/>
            <a:ext cx="9144000" cy="212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n-cs"/>
              </a:rPr>
              <a:t>Отчет о работе Приемной комиссии СПб ГБ ПОУ КПСС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n-cs"/>
              </a:rPr>
              <a:t>в 2018 году</a:t>
            </a:r>
          </a:p>
        </p:txBody>
      </p:sp>
      <p:pic>
        <p:nvPicPr>
          <p:cNvPr id="13316" name="Рисунок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6338" y="1628775"/>
            <a:ext cx="1735137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33913" y="404813"/>
            <a:ext cx="4259262" cy="597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8925" y="404813"/>
            <a:ext cx="4257675" cy="597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0825" y="333375"/>
            <a:ext cx="8569325" cy="6370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Приёмная комиссия колледжа была создана приказом директора от 28.02.2018г. №8-од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В состав комиссии вошли: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- председатель – директор </a:t>
            </a:r>
            <a:r>
              <a:rPr lang="ru-RU" sz="2400" dirty="0" err="1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Ивилян</a:t>
            </a:r>
            <a:r>
              <a:rPr lang="ru-RU" sz="2400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 И.А.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- заместитель председателя: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- зам. по УВР Русак Н.Ю.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- зам. по УПР </a:t>
            </a:r>
            <a:r>
              <a:rPr lang="ru-RU" sz="2400" dirty="0" err="1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Занькина</a:t>
            </a:r>
            <a:r>
              <a:rPr lang="ru-RU" sz="2400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 В.А.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Члены комиссии: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- зам. по УР Макова В.А.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- зав. уч. частью Белякова Т.Н.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- зав. отд. соц. реабилитации и адаптации подростков Роговик Л.В.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- ст. мастер Егоров И.М.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- соц. педагог Кудринская Ю.О.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Ответственные за прием документов абитуриентов, поступающих на 1 площадку - Комлева Е.Д., поступающих на 2 площадку - Федулова Н.В.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850" y="476250"/>
            <a:ext cx="8496300" cy="2554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На 2018-2019 учебный год приём производился на базе 8, 9, 11 классов, а также, на безе коррекционных школ </a:t>
            </a:r>
            <a:r>
              <a:rPr lang="en-US" sz="4000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VIII </a:t>
            </a:r>
            <a:r>
              <a:rPr lang="ru-RU" sz="4000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и </a:t>
            </a:r>
            <a:r>
              <a:rPr lang="en-US" sz="4000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I</a:t>
            </a:r>
            <a:r>
              <a:rPr lang="ru-RU" sz="4000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, </a:t>
            </a:r>
            <a:r>
              <a:rPr lang="en-US" sz="4000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II </a:t>
            </a:r>
            <a:r>
              <a:rPr lang="ru-RU" sz="4000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видов.</a:t>
            </a:r>
          </a:p>
        </p:txBody>
      </p:sp>
      <p:pic>
        <p:nvPicPr>
          <p:cNvPr id="16386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2924175"/>
            <a:ext cx="9036050" cy="413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388" y="277813"/>
            <a:ext cx="8785225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Контрольные цифры приема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(Распоряжение КО от 13.12.2017г. №3827-р)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3238" y="1268413"/>
          <a:ext cx="8137525" cy="527367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152127"/>
                <a:gridCol w="5256584"/>
                <a:gridCol w="17281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21.02.08</a:t>
                      </a:r>
                      <a:endParaRPr lang="ru-RU" sz="2000" b="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Прикладная геодезия</a:t>
                      </a:r>
                      <a:endParaRPr lang="ru-RU" sz="2000" b="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25 чел.</a:t>
                      </a:r>
                      <a:endParaRPr lang="ru-RU" sz="2000" b="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08.02.01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Строительство и эксплуатация зданий и сооружений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25 чел.</a:t>
                      </a:r>
                      <a:endParaRPr lang="ru-RU" sz="2000" b="1" dirty="0" smtClean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09.02.04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Информационные</a:t>
                      </a:r>
                      <a:r>
                        <a:rPr lang="ru-RU" sz="20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системы (по отраслям)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25 чел.</a:t>
                      </a:r>
                      <a:endParaRPr lang="ru-RU" sz="2000" b="1" dirty="0" smtClean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43.02.15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Поварское и кондитерское дело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25 чел.</a:t>
                      </a:r>
                      <a:endParaRPr lang="ru-RU" sz="2000" b="1" dirty="0" smtClean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19.01.17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Повар, кондитер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56 чел.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08.01.25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Мастер отделочных строительных и декоративных работ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50 чел.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23.01.03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Автомеханик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25 чел.</a:t>
                      </a:r>
                      <a:endParaRPr lang="ru-RU" sz="2000" b="1" dirty="0" smtClean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29.01.29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Мастер столярного и мебельного производства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25 чел.</a:t>
                      </a:r>
                      <a:endParaRPr lang="ru-RU" sz="2000" b="1" dirty="0" smtClean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15.01.05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Сварщик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25 чел.</a:t>
                      </a:r>
                      <a:endParaRPr lang="ru-RU" sz="2000" b="1" dirty="0" smtClean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13450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Маляр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62 чел.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18874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Столяр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45 чел.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825" y="188913"/>
            <a:ext cx="8642350" cy="830262"/>
          </a:xfrm>
          <a:prstGeom prst="rect">
            <a:avLst/>
          </a:prstGeom>
          <a:solidFill>
            <a:schemeClr val="accent1">
              <a:alpha val="85000"/>
            </a:schemeClr>
          </a:solidFill>
          <a:ln w="19050">
            <a:solidFill>
              <a:schemeClr val="accent5">
                <a:lumMod val="25000"/>
              </a:schemeClr>
            </a:solidFill>
            <a:rou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Итоги проведения приемной кампании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(с 01.03. по 15.08.2018г.)</a:t>
            </a:r>
          </a:p>
        </p:txBody>
      </p:sp>
      <p:graphicFrame>
        <p:nvGraphicFramePr>
          <p:cNvPr id="18493" name="Group 61"/>
          <p:cNvGraphicFramePr>
            <a:graphicFrameLocks noGrp="1"/>
          </p:cNvGraphicFramePr>
          <p:nvPr/>
        </p:nvGraphicFramePr>
        <p:xfrm>
          <a:off x="250825" y="1019175"/>
          <a:ext cx="8642350" cy="5578475"/>
        </p:xfrm>
        <a:graphic>
          <a:graphicData uri="http://schemas.openxmlformats.org/drawingml/2006/table">
            <a:tbl>
              <a:tblPr/>
              <a:tblGrid>
                <a:gridCol w="4968875"/>
                <a:gridCol w="1512888"/>
                <a:gridCol w="216058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Специальность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Зачислено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Кол-во поданных заявлений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Прикладная геодезия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0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0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0D2"/>
                    </a:solidFill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Строительство и эксплуатация зданий и сооружений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2191D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Информационные системы (по отраслям)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2191D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0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0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0D2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Поварское и кондитерское дело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2191D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Повар, кондитер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2191D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0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0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0D2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Мастер отделочных строительных и декоративных работ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2191D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Автомеханик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2191D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0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0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0D2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Мастер столярного и мебельного производства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2191D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Сварщик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2191D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0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0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0D2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Маляр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12191D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Столяр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0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0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0D2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850" y="836613"/>
          <a:ext cx="8424863" cy="525621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816424"/>
                <a:gridCol w="2304256"/>
                <a:gridCol w="2304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Специальность</a:t>
                      </a:r>
                      <a:endParaRPr lang="ru-RU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Средний балл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Поданных аттестатов</a:t>
                      </a:r>
                      <a:endParaRPr lang="ru-RU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Максимальный балл среди поданных</a:t>
                      </a:r>
                      <a:r>
                        <a:rPr lang="ru-RU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аттестатов</a:t>
                      </a:r>
                      <a:endParaRPr lang="ru-RU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029816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Прикладная геодезия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3,8</a:t>
                      </a:r>
                      <a:endParaRPr lang="ru-RU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4,4</a:t>
                      </a:r>
                      <a:endParaRPr lang="ru-RU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Строительство и эксплуатация зданий и сооружений</a:t>
                      </a:r>
                      <a:endParaRPr lang="ru-RU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3,7</a:t>
                      </a:r>
                      <a:endParaRPr lang="ru-RU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4,3</a:t>
                      </a:r>
                      <a:endParaRPr lang="ru-RU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Информационные системы</a:t>
                      </a:r>
                      <a:endParaRPr lang="ru-RU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3,5</a:t>
                      </a:r>
                      <a:endParaRPr lang="ru-RU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4,1</a:t>
                      </a:r>
                      <a:endParaRPr lang="ru-RU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152128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Поварское и кондитерское дело</a:t>
                      </a:r>
                      <a:endParaRPr lang="ru-RU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3,6</a:t>
                      </a:r>
                      <a:endParaRPr lang="ru-RU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4,3</a:t>
                      </a:r>
                      <a:endParaRPr lang="ru-RU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825" y="260350"/>
            <a:ext cx="8642350" cy="954088"/>
          </a:xfrm>
          <a:prstGeom prst="rect">
            <a:avLst/>
          </a:prstGeom>
          <a:solidFill>
            <a:schemeClr val="accent1">
              <a:alpha val="85000"/>
            </a:schemeClr>
          </a:solidFill>
          <a:ln w="19050">
            <a:solidFill>
              <a:schemeClr val="accent5">
                <a:lumMod val="25000"/>
              </a:schemeClr>
            </a:solidFill>
            <a:rou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Общие итоги приёма в 2018 году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>
                    <a:lumMod val="10000"/>
                  </a:schemeClr>
                </a:solidFill>
                <a:latin typeface="+mn-lt"/>
                <a:cs typeface="+mn-cs"/>
              </a:rPr>
              <a:t>на 30.08.2018г.</a:t>
            </a:r>
          </a:p>
        </p:txBody>
      </p:sp>
      <p:graphicFrame>
        <p:nvGraphicFramePr>
          <p:cNvPr id="20509" name="Group 29"/>
          <p:cNvGraphicFramePr>
            <a:graphicFrameLocks noGrp="1"/>
          </p:cNvGraphicFramePr>
          <p:nvPr/>
        </p:nvGraphicFramePr>
        <p:xfrm>
          <a:off x="611188" y="1628775"/>
          <a:ext cx="7921625" cy="3313113"/>
        </p:xfrm>
        <a:graphic>
          <a:graphicData uri="http://schemas.openxmlformats.org/drawingml/2006/table">
            <a:tbl>
              <a:tblPr/>
              <a:tblGrid>
                <a:gridCol w="3887787"/>
                <a:gridCol w="2160588"/>
                <a:gridCol w="1873250"/>
              </a:tblGrid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12191D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BA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2018 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2017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 зачислено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0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397 чел.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0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349 чел.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0D2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Муж.: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75% (301 чел.)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72% (252 чел.)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Жен.: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0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25% (96 чел.)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0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28% (97 чел.)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0D2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Иностранных граждан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 чел.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2191D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 чел.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9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Другая 6">
      <a:dk1>
        <a:srgbClr val="FFFFFF"/>
      </a:dk1>
      <a:lt1>
        <a:srgbClr val="E5EBEF"/>
      </a:lt1>
      <a:dk2>
        <a:srgbClr val="E5EBEF"/>
      </a:dk2>
      <a:lt2>
        <a:srgbClr val="DFE6D0"/>
      </a:lt2>
      <a:accent1>
        <a:srgbClr val="E0EEF5"/>
      </a:accent1>
      <a:accent2>
        <a:srgbClr val="394F60"/>
      </a:accent2>
      <a:accent3>
        <a:srgbClr val="99987F"/>
      </a:accent3>
      <a:accent4>
        <a:srgbClr val="90AC97"/>
      </a:accent4>
      <a:accent5>
        <a:srgbClr val="E5EBEF"/>
      </a:accent5>
      <a:accent6>
        <a:srgbClr val="B9AB6F"/>
      </a:accent6>
      <a:hlink>
        <a:srgbClr val="E5EBEF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6">
    <a:dk1>
      <a:srgbClr val="FFFFFF"/>
    </a:dk1>
    <a:lt1>
      <a:srgbClr val="E5EBEF"/>
    </a:lt1>
    <a:dk2>
      <a:srgbClr val="E5EBEF"/>
    </a:dk2>
    <a:lt2>
      <a:srgbClr val="DFE6D0"/>
    </a:lt2>
    <a:accent1>
      <a:srgbClr val="E0EEF5"/>
    </a:accent1>
    <a:accent2>
      <a:srgbClr val="394F60"/>
    </a:accent2>
    <a:accent3>
      <a:srgbClr val="99987F"/>
    </a:accent3>
    <a:accent4>
      <a:srgbClr val="90AC97"/>
    </a:accent4>
    <a:accent5>
      <a:srgbClr val="E5EBEF"/>
    </a:accent5>
    <a:accent6>
      <a:srgbClr val="B9AB6F"/>
    </a:accent6>
    <a:hlink>
      <a:srgbClr val="E5EBEF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616</TotalTime>
  <Words>334</Words>
  <Application>Microsoft Office PowerPoint</Application>
  <PresentationFormat>Экран (4:3)</PresentationFormat>
  <Paragraphs>126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Arial</vt:lpstr>
      <vt:lpstr>Calibri</vt:lpstr>
      <vt:lpstr>Tw Cen MT</vt:lpstr>
      <vt:lpstr>Times New Roman</vt:lpstr>
      <vt:lpstr>Паркет</vt:lpstr>
      <vt:lpstr>Паркет</vt:lpstr>
      <vt:lpstr>Паркет</vt:lpstr>
      <vt:lpstr>Паркет</vt:lpstr>
      <vt:lpstr>Паркет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Social2</dc:creator>
  <cp:lastModifiedBy> </cp:lastModifiedBy>
  <cp:revision>27</cp:revision>
  <dcterms:created xsi:type="dcterms:W3CDTF">2018-08-28T06:33:43Z</dcterms:created>
  <dcterms:modified xsi:type="dcterms:W3CDTF">2018-10-29T07:15:54Z</dcterms:modified>
</cp:coreProperties>
</file>